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1" r:id="rId7"/>
    <p:sldId id="266" r:id="rId8"/>
    <p:sldId id="267" r:id="rId9"/>
    <p:sldId id="262" r:id="rId10"/>
    <p:sldId id="264" r:id="rId1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A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>
      <p:cViewPr varScale="1">
        <p:scale>
          <a:sx n="76" d="100"/>
          <a:sy n="76" d="100"/>
        </p:scale>
        <p:origin x="11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906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0912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th-TH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8243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B05A-FF24-47B6-B38A-9D84DB3608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4102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B05A-FF24-47B6-B38A-9D84DB3608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07958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2320" y="1196753"/>
            <a:ext cx="1234480" cy="4752528"/>
          </a:xfrm>
        </p:spPr>
        <p:txBody>
          <a:bodyPr vert="eaVer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560" y="1196753"/>
            <a:ext cx="6696744" cy="47525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B05A-FF24-47B6-B38A-9D84DB3608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2468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65861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61048"/>
            <a:ext cx="6400800" cy="17777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B05A-FF24-47B6-B38A-9D84DB3608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6749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B05A-FF24-47B6-B38A-9D84DB3608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65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406900"/>
            <a:ext cx="8064896" cy="1362075"/>
          </a:xfrm>
        </p:spPr>
        <p:txBody>
          <a:bodyPr anchor="t">
            <a:normAutofit/>
          </a:bodyPr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2906713"/>
            <a:ext cx="8064896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B05A-FF24-47B6-B38A-9D84DB3608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3591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624" y="1988841"/>
            <a:ext cx="3744416" cy="40324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4048" y="1988841"/>
            <a:ext cx="3682752" cy="40324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B05A-FF24-47B6-B38A-9D84DB3608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1113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624" y="1916832"/>
            <a:ext cx="3744416" cy="7117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624" y="2708920"/>
            <a:ext cx="3744416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4049" y="1916832"/>
            <a:ext cx="3672408" cy="7117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04048" y="2708920"/>
            <a:ext cx="3682752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B05A-FF24-47B6-B38A-9D84DB3608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3544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B05A-FF24-47B6-B38A-9D84DB3608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9338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B05A-FF24-47B6-B38A-9D84DB3608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7809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2853953" cy="5040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96753"/>
            <a:ext cx="5111750" cy="4824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560" y="1772817"/>
            <a:ext cx="2853953" cy="42484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B05A-FF24-47B6-B38A-9D84DB3608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728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7624" y="980728"/>
            <a:ext cx="7499176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624" y="2060848"/>
            <a:ext cx="7499176" cy="3960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1560" y="6088211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DB Chidlom X Medium" panose="02000806000000020004" pitchFamily="2" charset="-34"/>
                <a:cs typeface="DB Chidlom X Medium" panose="02000806000000020004" pitchFamily="2" charset="-34"/>
              </a:defRPr>
            </a:lvl1pPr>
          </a:lstStyle>
          <a:p>
            <a:fld id="{9B58B05A-FF24-47B6-B38A-9D84DB3608A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7640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7030A0"/>
          </a:solidFill>
          <a:latin typeface="DB Chidlom X Bold" panose="02000806000000020004" pitchFamily="2" charset="-34"/>
          <a:ea typeface="+mj-ea"/>
          <a:cs typeface="DB Chidlom X Bold" panose="02000806000000020004" pitchFamily="2" charset="-34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DB Chidlom X Medium" panose="02000806000000020004" pitchFamily="2" charset="-34"/>
          <a:ea typeface="+mn-ea"/>
          <a:cs typeface="DB Chidlom X Medium" panose="02000806000000020004" pitchFamily="2" charset="-34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DB Chidlom X Medium" panose="02000806000000020004" pitchFamily="2" charset="-34"/>
          <a:ea typeface="+mn-ea"/>
          <a:cs typeface="DB Chidlom X Medium" panose="02000806000000020004" pitchFamily="2" charset="-34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DB Chidlom X Medium" panose="02000806000000020004" pitchFamily="2" charset="-34"/>
          <a:ea typeface="+mn-ea"/>
          <a:cs typeface="DB Chidlom X Medium" panose="02000806000000020004" pitchFamily="2" charset="-34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DB Chidlom X Medium" panose="02000806000000020004" pitchFamily="2" charset="-34"/>
          <a:ea typeface="+mn-ea"/>
          <a:cs typeface="DB Chidlom X Medium" panose="02000806000000020004" pitchFamily="2" charset="-34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DB Chidlom X Medium" panose="02000806000000020004" pitchFamily="2" charset="-34"/>
          <a:ea typeface="+mn-ea"/>
          <a:cs typeface="DB Chidlom X Medium" panose="02000806000000020004" pitchFamily="2" charset="-34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527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984" y="-243408"/>
            <a:ext cx="7772400" cy="1658615"/>
          </a:xfrm>
        </p:spPr>
        <p:txBody>
          <a:bodyPr>
            <a:normAutofit/>
          </a:bodyPr>
          <a:lstStyle/>
          <a:p>
            <a:r>
              <a:rPr lang="th-TH" sz="6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ภาพ</a:t>
            </a:r>
            <a:r>
              <a:rPr lang="th-TH" sz="6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กิจกรรม</a:t>
            </a:r>
            <a:endParaRPr lang="th-TH" sz="6000" dirty="0">
              <a:solidFill>
                <a:schemeClr val="accent3">
                  <a:lumMod val="50000"/>
                </a:schemeClr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67" y="3256841"/>
            <a:ext cx="3687256" cy="2764195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913730"/>
            <a:ext cx="3085287" cy="2312922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33"/>
          <a:stretch/>
        </p:blipFill>
        <p:spPr>
          <a:xfrm>
            <a:off x="513050" y="892897"/>
            <a:ext cx="3689481" cy="230686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5" r="6096"/>
          <a:stretch/>
        </p:blipFill>
        <p:spPr>
          <a:xfrm>
            <a:off x="4368370" y="3289397"/>
            <a:ext cx="3080483" cy="269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9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656" y="620688"/>
            <a:ext cx="8278688" cy="1658615"/>
          </a:xfrm>
        </p:spPr>
        <p:txBody>
          <a:bodyPr>
            <a:noAutofit/>
          </a:bodyPr>
          <a:lstStyle/>
          <a:p>
            <a:r>
              <a:rPr lang="th-TH" sz="3200" b="1" dirty="0" smtClean="0">
                <a:latin typeface="TH Kodchasal" panose="02000506000000020004" pitchFamily="2" charset="-34"/>
                <a:cs typeface="TH Kodchasal" panose="02000506000000020004"/>
              </a:rPr>
              <a:t>โครงการ</a:t>
            </a:r>
            <a:r>
              <a:rPr lang="th-TH" sz="3200" b="1" dirty="0">
                <a:cs typeface="TH Kodchasal" panose="02000506000000020004"/>
              </a:rPr>
              <a:t>การใช้ระบบสารสนเทศในการพัฒนาสื่อการ</a:t>
            </a:r>
            <a:r>
              <a:rPr lang="th-TH" sz="3200" b="1" dirty="0" smtClean="0">
                <a:cs typeface="TH Kodchasal" panose="02000506000000020004"/>
              </a:rPr>
              <a:t>สอน</a:t>
            </a:r>
            <a:br>
              <a:rPr lang="th-TH" sz="3200" b="1" dirty="0" smtClean="0">
                <a:cs typeface="TH Kodchasal" panose="02000506000000020004"/>
              </a:rPr>
            </a:br>
            <a:r>
              <a:rPr lang="th-TH" sz="3200" b="1" dirty="0" smtClean="0">
                <a:latin typeface="TH Kodchasal" panose="02000506000000020004" pitchFamily="2" charset="-34"/>
                <a:cs typeface="TH Kodchasal" panose="02000506000000020004"/>
              </a:rPr>
              <a:t>ณ  </a:t>
            </a:r>
            <a:r>
              <a:rPr lang="th-TH" sz="3200" b="1" dirty="0">
                <a:latin typeface="TH Kodchasal" panose="02000506000000020004" pitchFamily="2" charset="-34"/>
                <a:cs typeface="TH Kodchasal" panose="02000506000000020004"/>
              </a:rPr>
              <a:t>โรงเรียนตำรวจตระเวนชายแดนบ้านแม่น้ำน้อย ตำบลไทรโยค อำเภอไทรโยค จังหวัดกาญจนบุรี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420888"/>
            <a:ext cx="8387816" cy="3456384"/>
          </a:xfrm>
        </p:spPr>
        <p:txBody>
          <a:bodyPr>
            <a:normAutofit/>
          </a:bodyPr>
          <a:lstStyle/>
          <a:p>
            <a:r>
              <a:rPr lang="th-TH" b="1" u="sng" dirty="0">
                <a:solidFill>
                  <a:srgbClr val="7030A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หลักการและ</a:t>
            </a:r>
            <a:r>
              <a:rPr lang="th-TH" b="1" u="sng" dirty="0" smtClean="0">
                <a:solidFill>
                  <a:srgbClr val="7030A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เหตุผล</a:t>
            </a:r>
          </a:p>
          <a:p>
            <a:pPr algn="l"/>
            <a:r>
              <a:rPr lang="th-TH" sz="2400" dirty="0" smtClean="0">
                <a:solidFill>
                  <a:schemeClr val="tx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	</a:t>
            </a:r>
            <a:r>
              <a:rPr lang="th-TH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เทคโนโลยีสารสนเทศและการสื่อสาร หมายถึง การรวมตัวของเทคโนโลยีสารสนเทศ (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IT)</a:t>
            </a:r>
            <a:r>
              <a:rPr lang="th-TH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และเทคโนโลยีการสื่อสาร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(ICT) </a:t>
            </a:r>
            <a:r>
              <a:rPr lang="th-TH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เพื่อให้เกิดการเก็บข้อมูลอย่างเป็นระบบเพื่อผู้ที่สนใจในข้อมูลสามารถเข้าถึงข้อมูลได้โดยง่าย โดยสื่อการเรียนการสอนมีหลากหลายรูปแบบ ขึ้นอยู่กับสถานการณ์และความเหมาะสมในการเลือกใช้สื่อ</a:t>
            </a:r>
          </a:p>
          <a:p>
            <a:pPr algn="l"/>
            <a:r>
              <a:rPr lang="th-TH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	สื่อการเรียนการสอนมีความสำคัญจ่อกระบวนการเรียนรู้ เพราะจะเป็นตัวนำให้นักเรียนเปลี่ยนแปลงพฤติกรรมไปตามจุดมุ่งหมายที่ได้อย่างเหมาะสม ช่วยให้การเรียนการสอนดูน่าสนใจ และสร้างสมาธิให้กับนักเรียนอีกด้วย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4816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052736"/>
            <a:ext cx="8244408" cy="1777752"/>
          </a:xfrm>
        </p:spPr>
        <p:txBody>
          <a:bodyPr>
            <a:noAutofit/>
          </a:bodyPr>
          <a:lstStyle/>
          <a:p>
            <a:pPr algn="l"/>
            <a:r>
              <a:rPr lang="th-TH" sz="3100" b="1" dirty="0" smtClean="0">
                <a:solidFill>
                  <a:srgbClr val="7030A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กลุ่มเป้าหมาย</a:t>
            </a:r>
            <a:r>
              <a:rPr lang="th-TH" sz="3100" dirty="0">
                <a:solidFill>
                  <a:srgbClr val="7030A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/>
            </a:r>
            <a:br>
              <a:rPr lang="th-TH" sz="3100" dirty="0">
                <a:solidFill>
                  <a:srgbClr val="7030A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</a:br>
            <a:r>
              <a:rPr lang="th-TH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H Kodchasal" panose="02000506000000020004"/>
              </a:rPr>
              <a:t>ครู</a:t>
            </a:r>
            <a:r>
              <a:rPr lang="th-TH" sz="2400" dirty="0">
                <a:solidFill>
                  <a:schemeClr val="tx1">
                    <a:lumMod val="50000"/>
                    <a:lumOff val="50000"/>
                  </a:schemeClr>
                </a:solidFill>
                <a:cs typeface="TH Kodchasal" panose="02000506000000020004"/>
              </a:rPr>
              <a:t>โรงเรียนตำรวจตระเวนชายแดนบ้านแม่น้ำน้อย  </a:t>
            </a:r>
            <a:r>
              <a:rPr lang="th-TH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H Kodchasal" panose="02000506000000020004"/>
              </a:rPr>
              <a:t>จำนวน </a:t>
            </a:r>
            <a:r>
              <a:rPr lang="th-TH" sz="2400" dirty="0">
                <a:solidFill>
                  <a:schemeClr val="tx1">
                    <a:lumMod val="50000"/>
                    <a:lumOff val="50000"/>
                  </a:schemeClr>
                </a:solidFill>
                <a:cs typeface="TH Kodchasal" panose="02000506000000020004"/>
              </a:rPr>
              <a:t>10 คน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cs typeface="TH Kodchasal" panose="02000506000000020004"/>
            </a:endParaRPr>
          </a:p>
          <a:p>
            <a:pPr algn="l"/>
            <a:r>
              <a:rPr lang="th-TH" sz="2400" dirty="0">
                <a:solidFill>
                  <a:schemeClr val="tx1">
                    <a:lumMod val="50000"/>
                    <a:lumOff val="50000"/>
                  </a:schemeClr>
                </a:solidFill>
                <a:cs typeface="TH Kodchasal" panose="02000506000000020004"/>
              </a:rPr>
              <a:t>วิทยากรและกรรมการ </a:t>
            </a:r>
            <a:r>
              <a:rPr lang="th-TH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H Kodchasal" panose="02000506000000020004"/>
              </a:rPr>
              <a:t>จำนวน </a:t>
            </a:r>
            <a:r>
              <a:rPr lang="th-TH" sz="2400" dirty="0">
                <a:solidFill>
                  <a:schemeClr val="tx1">
                    <a:lumMod val="50000"/>
                    <a:lumOff val="50000"/>
                  </a:schemeClr>
                </a:solidFill>
                <a:cs typeface="TH Kodchasal" panose="02000506000000020004"/>
              </a:rPr>
              <a:t>11 คน</a:t>
            </a:r>
            <a:endParaRPr lang="th-TH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TH Kodchasal" panose="02000506000000020004" pitchFamily="2" charset="-34"/>
              <a:cs typeface="TH Kodchasal" panose="02000506000000020004"/>
            </a:endParaRPr>
          </a:p>
          <a:p>
            <a:pPr algn="l"/>
            <a:endParaRPr lang="th-TH" sz="800" dirty="0" smtClean="0">
              <a:solidFill>
                <a:schemeClr val="accent3">
                  <a:lumMod val="50000"/>
                </a:schemeClr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algn="l"/>
            <a:r>
              <a:rPr lang="th-TH" sz="3100" b="1" dirty="0" smtClean="0">
                <a:solidFill>
                  <a:srgbClr val="7030A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ระยะเวลา</a:t>
            </a:r>
            <a:r>
              <a:rPr lang="th-TH" sz="3100" b="1" dirty="0">
                <a:solidFill>
                  <a:srgbClr val="7030A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ดำเนินการ</a:t>
            </a:r>
            <a:endParaRPr lang="en-US" sz="3100" dirty="0">
              <a:solidFill>
                <a:srgbClr val="7030A0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algn="l"/>
            <a:r>
              <a:rPr lang="th-TH" sz="2400" dirty="0">
                <a:solidFill>
                  <a:schemeClr val="tx1">
                    <a:lumMod val="50000"/>
                    <a:lumOff val="50000"/>
                  </a:schemeClr>
                </a:solidFill>
                <a:cs typeface="TH Kodchasal" panose="02000506000000020004"/>
              </a:rPr>
              <a:t>ระยะที่ 1 สำรวจพื้นที่ และเตรียมความพร้อมระบบสารสนเทศ 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cs typeface="TH Kodchasal" panose="02000506000000020004"/>
            </a:endParaRPr>
          </a:p>
          <a:p>
            <a:pPr algn="l"/>
            <a:r>
              <a:rPr lang="th-TH" sz="2400" dirty="0">
                <a:solidFill>
                  <a:schemeClr val="tx1">
                    <a:lumMod val="50000"/>
                    <a:lumOff val="50000"/>
                  </a:schemeClr>
                </a:solidFill>
                <a:cs typeface="TH Kodchasal" panose="02000506000000020004"/>
              </a:rPr>
              <a:t>ระยะที่ 2 ให้ความรู้ในการจัดทำสื่อการสอน   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cs typeface="TH Kodchasal" panose="02000506000000020004"/>
            </a:endParaRPr>
          </a:p>
          <a:p>
            <a:pPr algn="l"/>
            <a:r>
              <a:rPr lang="th-TH" sz="2400" dirty="0">
                <a:solidFill>
                  <a:schemeClr val="tx1">
                    <a:lumMod val="50000"/>
                    <a:lumOff val="50000"/>
                  </a:schemeClr>
                </a:solidFill>
                <a:cs typeface="TH Kodchasal" panose="02000506000000020004"/>
              </a:rPr>
              <a:t>ระยะที่ 3 เก็บข้อมูล และติดตามการจัดทำสื่อการสอน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cs typeface="TH Kodchasal" panose="02000506000000020004"/>
            </a:endParaRPr>
          </a:p>
          <a:p>
            <a:pPr algn="l"/>
            <a:r>
              <a:rPr lang="th-TH" sz="2400" dirty="0">
                <a:solidFill>
                  <a:schemeClr val="tx1">
                    <a:lumMod val="50000"/>
                    <a:lumOff val="50000"/>
                  </a:schemeClr>
                </a:solidFill>
                <a:cs typeface="TH Kodchasal" panose="02000506000000020004"/>
              </a:rPr>
              <a:t>ระยะที่ 4 ติดตามประเมินผล</a:t>
            </a:r>
            <a:endParaRPr lang="th-TH" sz="2400" dirty="0">
              <a:solidFill>
                <a:schemeClr val="tx1">
                  <a:lumMod val="50000"/>
                  <a:lumOff val="50000"/>
                </a:schemeClr>
              </a:solidFill>
              <a:latin typeface="TH Kodchasal" panose="02000506000000020004" pitchFamily="2" charset="-34"/>
              <a:cs typeface="TH Kodchasal" panose="02000506000000020004"/>
            </a:endParaRPr>
          </a:p>
          <a:p>
            <a:pPr algn="l"/>
            <a:endParaRPr lang="th-TH" sz="2400" dirty="0" smtClean="0">
              <a:solidFill>
                <a:schemeClr val="accent3">
                  <a:lumMod val="50000"/>
                </a:schemeClr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algn="l"/>
            <a:endParaRPr lang="th-TH" sz="2400" dirty="0">
              <a:solidFill>
                <a:schemeClr val="accent3">
                  <a:lumMod val="50000"/>
                </a:schemeClr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9572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827584" y="2132856"/>
            <a:ext cx="6400800" cy="1777752"/>
          </a:xfrm>
        </p:spPr>
        <p:txBody>
          <a:bodyPr>
            <a:normAutofit fontScale="62500" lnSpcReduction="20000"/>
          </a:bodyPr>
          <a:lstStyle/>
          <a:p>
            <a:pPr marL="514350" indent="-514350" algn="l">
              <a:buAutoNum type="thaiNumPeriod"/>
            </a:pPr>
            <a:r>
              <a:rPr lang="th-TH" sz="4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H Kodchasal" panose="02000506000000020004"/>
              </a:rPr>
              <a:t>เพื่อ</a:t>
            </a:r>
            <a:r>
              <a:rPr lang="th-TH" sz="4000" dirty="0">
                <a:solidFill>
                  <a:schemeClr val="tx1">
                    <a:lumMod val="50000"/>
                    <a:lumOff val="50000"/>
                  </a:schemeClr>
                </a:solidFill>
                <a:cs typeface="TH Kodchasal" panose="02000506000000020004"/>
              </a:rPr>
              <a:t>สร้างโอกาสการเรียนรู้ด้านเทคโนโลยี </a:t>
            </a:r>
            <a:br>
              <a:rPr lang="th-TH" sz="4000" dirty="0">
                <a:solidFill>
                  <a:schemeClr val="tx1">
                    <a:lumMod val="50000"/>
                    <a:lumOff val="50000"/>
                  </a:schemeClr>
                </a:solidFill>
                <a:cs typeface="TH Kodchasal" panose="02000506000000020004"/>
              </a:rPr>
            </a:br>
            <a:r>
              <a:rPr lang="th-TH" sz="4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H Kodchasal" panose="02000506000000020004"/>
              </a:rPr>
              <a:t>การ</a:t>
            </a:r>
            <a:r>
              <a:rPr lang="th-TH" sz="4000" dirty="0">
                <a:solidFill>
                  <a:schemeClr val="tx1">
                    <a:lumMod val="50000"/>
                    <a:lumOff val="50000"/>
                  </a:schemeClr>
                </a:solidFill>
                <a:cs typeface="TH Kodchasal" panose="02000506000000020004"/>
              </a:rPr>
              <a:t>สร้างและพัฒนาสื่อให้กับ</a:t>
            </a:r>
            <a:r>
              <a:rPr lang="th-TH" sz="4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H Kodchasal" panose="02000506000000020004"/>
              </a:rPr>
              <a:t>ครู</a:t>
            </a:r>
          </a:p>
          <a:p>
            <a:pPr marL="514350" indent="-514350" algn="l">
              <a:buAutoNum type="thaiNumPeriod"/>
            </a:pPr>
            <a:r>
              <a:rPr lang="th-TH" sz="4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H Kodchasal" panose="02000506000000020004"/>
              </a:rPr>
              <a:t>เพื่อให้</a:t>
            </a:r>
            <a:r>
              <a:rPr lang="th-TH" sz="4000" dirty="0">
                <a:solidFill>
                  <a:schemeClr val="tx1">
                    <a:lumMod val="50000"/>
                    <a:lumOff val="50000"/>
                  </a:schemeClr>
                </a:solidFill>
                <a:cs typeface="TH Kodchasal" panose="02000506000000020004"/>
              </a:rPr>
              <a:t>ครูนำเทคโนโลยีไปใช้ให้เกิดประโยชน์ในในการเรียนการสอนอย่างมีคุณภาพ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th-TH" dirty="0"/>
          </a:p>
        </p:txBody>
      </p:sp>
      <p:sp>
        <p:nvSpPr>
          <p:cNvPr id="4" name="ชื่อเรื่อง 3"/>
          <p:cNvSpPr>
            <a:spLocks noGrp="1"/>
          </p:cNvSpPr>
          <p:nvPr>
            <p:ph type="ctrTitle"/>
          </p:nvPr>
        </p:nvSpPr>
        <p:spPr>
          <a:xfrm>
            <a:off x="-396552" y="764704"/>
            <a:ext cx="7772400" cy="1658615"/>
          </a:xfrm>
        </p:spPr>
        <p:txBody>
          <a:bodyPr/>
          <a:lstStyle/>
          <a:p>
            <a:r>
              <a:rPr lang="th-TH" b="1" dirty="0" smtClean="0">
                <a:cs typeface="TH Kodchasal" panose="02000506000000020004"/>
              </a:rPr>
              <a:t>โครงการ กิจกรรมที่ดำเนินการ</a:t>
            </a:r>
            <a:endParaRPr lang="th-TH" b="1" dirty="0">
              <a:cs typeface="TH Kodchasal" panose="02000506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4148208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7772400" cy="1658615"/>
          </a:xfrm>
        </p:spPr>
        <p:txBody>
          <a:bodyPr>
            <a:normAutofit fontScale="90000"/>
          </a:bodyPr>
          <a:lstStyle/>
          <a:p>
            <a:pPr algn="l"/>
            <a:r>
              <a:rPr lang="th-TH" sz="31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ระยะที่ </a:t>
            </a:r>
            <a:r>
              <a:rPr lang="th-TH" sz="31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๑ </a:t>
            </a:r>
            <a:r>
              <a:rPr lang="th-TH" sz="31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สำรวจพื้นที่ และเตรียมความพร้อมระบบสารสนเทศ</a:t>
            </a:r>
            <a:br>
              <a:rPr lang="th-TH" sz="31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</a:br>
            <a:r>
              <a:rPr lang="th-TH" sz="31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	   </a:t>
            </a:r>
            <a:r>
              <a:rPr lang="th-TH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สำรวจพื้นที่ มอบสื่อคอมพิวเตอร์พร้อมติดตั้งสาย เพื่อใช้งานระบบ </a:t>
            </a:r>
            <a:endParaRPr lang="th-TH" sz="2400" dirty="0">
              <a:solidFill>
                <a:schemeClr val="tx1">
                  <a:lumMod val="50000"/>
                  <a:lumOff val="50000"/>
                </a:schemeClr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8" y="4197499"/>
            <a:ext cx="2381582" cy="1785381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538" y="4197499"/>
            <a:ext cx="2381582" cy="1785381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201789"/>
            <a:ext cx="2375859" cy="1781091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2" t="5445" r="-649" b="12887"/>
          <a:stretch/>
        </p:blipFill>
        <p:spPr>
          <a:xfrm>
            <a:off x="928292" y="1996912"/>
            <a:ext cx="3211660" cy="2080160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000734"/>
            <a:ext cx="2673646" cy="2004330"/>
          </a:xfrm>
          <a:prstGeom prst="rect">
            <a:avLst/>
          </a:prstGeom>
        </p:spPr>
      </p:pic>
      <p:sp>
        <p:nvSpPr>
          <p:cNvPr id="5" name="กล่องข้อความ 4"/>
          <p:cNvSpPr txBox="1"/>
          <p:nvPr/>
        </p:nvSpPr>
        <p:spPr>
          <a:xfrm>
            <a:off x="1079402" y="1311151"/>
            <a:ext cx="5418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   Internet</a:t>
            </a:r>
            <a:r>
              <a:rPr lang="th-TH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H Kodchasal" panose="02000506000000020004"/>
              </a:rPr>
              <a:t>และมอบของเล่นพัฒนาการเรียนรู้แก่เด็กนักเรียน</a:t>
            </a:r>
            <a:endParaRPr lang="th-TH" sz="2400" dirty="0">
              <a:solidFill>
                <a:schemeClr val="tx1">
                  <a:lumMod val="50000"/>
                  <a:lumOff val="50000"/>
                </a:schemeClr>
              </a:solidFill>
              <a:cs typeface="TH Kodchasal" panose="02000506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304939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7772400" cy="1658615"/>
          </a:xfrm>
        </p:spPr>
        <p:txBody>
          <a:bodyPr>
            <a:normAutofit/>
          </a:bodyPr>
          <a:lstStyle/>
          <a:p>
            <a:pPr algn="l"/>
            <a:r>
              <a:rPr lang="th-TH" sz="31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ระยะที่ </a:t>
            </a:r>
            <a:r>
              <a:rPr lang="th-TH" sz="31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๒ </a:t>
            </a:r>
            <a:r>
              <a:rPr lang="th-TH" sz="2400" dirty="0" smtClean="0">
                <a:cs typeface="TH Kodchasal" panose="02000506000000020004"/>
              </a:rPr>
              <a:t> </a:t>
            </a:r>
            <a:r>
              <a:rPr lang="th-TH" sz="2400" dirty="0">
                <a:cs typeface="TH Kodchasal" panose="02000506000000020004"/>
              </a:rPr>
              <a:t>ให้ความรู้ในการจัดทำสื่อการ</a:t>
            </a:r>
            <a:r>
              <a:rPr lang="th-TH" sz="2400" dirty="0" smtClean="0">
                <a:cs typeface="TH Kodchasal" panose="02000506000000020004"/>
              </a:rPr>
              <a:t>สอน</a:t>
            </a:r>
            <a:br>
              <a:rPr lang="th-TH" sz="2400" dirty="0" smtClean="0">
                <a:cs typeface="TH Kodchasal" panose="02000506000000020004"/>
              </a:rPr>
            </a:br>
            <a:r>
              <a:rPr lang="th-TH" sz="2400" dirty="0">
                <a:cs typeface="TH Kodchasal" panose="02000506000000020004"/>
              </a:rPr>
              <a:t>	</a:t>
            </a:r>
            <a:r>
              <a:rPr lang="th-TH" sz="2400" dirty="0" smtClean="0">
                <a:cs typeface="TH Kodchasal" panose="02000506000000020004"/>
              </a:rPr>
              <a:t>      </a:t>
            </a:r>
            <a:r>
              <a:rPr lang="th-TH" sz="2400" dirty="0" smtClean="0">
                <a:solidFill>
                  <a:schemeClr val="bg1">
                    <a:lumMod val="50000"/>
                  </a:schemeClr>
                </a:solidFill>
                <a:cs typeface="TH Kodchasal" panose="02000506000000020004"/>
              </a:rPr>
              <a:t>สอนการใช้โปรแกรม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cs typeface="TH Kodchasal" panose="02000506000000020004"/>
              </a:rPr>
              <a:t>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LAN Microsoft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Publisher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cs typeface="TH Kodchasal" panose="02000506000000020004"/>
              </a:rPr>
              <a:t> </a:t>
            </a:r>
            <a:r>
              <a:rPr lang="th-TH" sz="2400" dirty="0" smtClean="0">
                <a:solidFill>
                  <a:schemeClr val="bg1">
                    <a:lumMod val="50000"/>
                  </a:schemeClr>
                </a:solidFill>
                <a:cs typeface="TH Kodchasal" panose="02000506000000020004"/>
              </a:rPr>
              <a:t>เพื่อใช้ใน</a:t>
            </a:r>
            <a:br>
              <a:rPr lang="th-TH" sz="2400" dirty="0" smtClean="0">
                <a:solidFill>
                  <a:schemeClr val="bg1">
                    <a:lumMod val="50000"/>
                  </a:schemeClr>
                </a:solidFill>
                <a:cs typeface="TH Kodchasal" panose="02000506000000020004"/>
              </a:rPr>
            </a:br>
            <a:r>
              <a:rPr lang="th-TH" sz="2400" dirty="0" smtClean="0">
                <a:solidFill>
                  <a:schemeClr val="bg1">
                    <a:lumMod val="50000"/>
                  </a:schemeClr>
                </a:solidFill>
                <a:cs typeface="TH Kodchasal" panose="02000506000000020004"/>
              </a:rPr>
              <a:t>การทำสื่อการสอนสิ่งพิมพ์ชนิดต่างๆ</a:t>
            </a:r>
            <a:endParaRPr lang="th-TH" sz="2400" dirty="0">
              <a:solidFill>
                <a:schemeClr val="bg1">
                  <a:lumMod val="50000"/>
                </a:schemeClr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903" y="1735796"/>
            <a:ext cx="2808312" cy="3744416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735796"/>
            <a:ext cx="2882522" cy="2160917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62" r="6923" b="10079"/>
          <a:stretch/>
        </p:blipFill>
        <p:spPr>
          <a:xfrm>
            <a:off x="3114264" y="3968044"/>
            <a:ext cx="2897896" cy="1512168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09" y="1735796"/>
            <a:ext cx="280831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0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7772400" cy="1658615"/>
          </a:xfrm>
        </p:spPr>
        <p:txBody>
          <a:bodyPr>
            <a:normAutofit/>
          </a:bodyPr>
          <a:lstStyle/>
          <a:p>
            <a:pPr algn="l"/>
            <a:r>
              <a:rPr lang="th-TH" sz="31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ระยะที่ </a:t>
            </a:r>
            <a:r>
              <a:rPr lang="th-TH" sz="31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๒ </a:t>
            </a:r>
            <a:r>
              <a:rPr lang="th-TH" sz="2400" dirty="0" smtClean="0">
                <a:cs typeface="TH Kodchasal" panose="02000506000000020004"/>
              </a:rPr>
              <a:t> </a:t>
            </a:r>
            <a:r>
              <a:rPr lang="th-TH" sz="3100" dirty="0">
                <a:cs typeface="TH Kodchasal" panose="02000506000000020004"/>
              </a:rPr>
              <a:t>ให้ความรู้ในการจัดทำสื่อการ</a:t>
            </a:r>
            <a:r>
              <a:rPr lang="th-TH" sz="3100" dirty="0" smtClean="0">
                <a:cs typeface="TH Kodchasal" panose="02000506000000020004"/>
              </a:rPr>
              <a:t>สอน</a:t>
            </a:r>
            <a:r>
              <a:rPr lang="th-TH" sz="2400" dirty="0" smtClean="0">
                <a:cs typeface="TH Kodchasal" panose="02000506000000020004"/>
              </a:rPr>
              <a:t/>
            </a:r>
            <a:br>
              <a:rPr lang="th-TH" sz="2400" dirty="0" smtClean="0">
                <a:cs typeface="TH Kodchasal" panose="02000506000000020004"/>
              </a:rPr>
            </a:br>
            <a:r>
              <a:rPr lang="th-TH" sz="2400" dirty="0">
                <a:cs typeface="TH Kodchasal" panose="02000506000000020004"/>
              </a:rPr>
              <a:t>	</a:t>
            </a:r>
            <a:r>
              <a:rPr lang="th-TH" sz="2400" dirty="0" smtClean="0">
                <a:cs typeface="TH Kodchasal" panose="02000506000000020004"/>
              </a:rPr>
              <a:t>      </a:t>
            </a:r>
            <a:r>
              <a:rPr lang="th-TH" sz="2400" dirty="0" smtClean="0">
                <a:solidFill>
                  <a:schemeClr val="bg1">
                    <a:lumMod val="50000"/>
                  </a:schemeClr>
                </a:solidFill>
                <a:cs typeface="TH Kodchasal" panose="02000506000000020004"/>
              </a:rPr>
              <a:t>สอนการพับกระดาษและประดิษฐ์ลวดลายกระดาษเพื่อเพิ่มความ</a:t>
            </a:r>
            <a:r>
              <a:rPr lang="th-TH" sz="2400" dirty="0" smtClean="0">
                <a:solidFill>
                  <a:schemeClr val="bg1">
                    <a:lumMod val="50000"/>
                  </a:schemeClr>
                </a:solidFill>
                <a:cs typeface="TH Kodchasal" panose="02000506000000020004"/>
              </a:rPr>
              <a:t>น่าสนใจของ</a:t>
            </a:r>
            <a:r>
              <a:rPr lang="th-TH" sz="2400" dirty="0" smtClean="0">
                <a:solidFill>
                  <a:schemeClr val="bg1">
                    <a:lumMod val="50000"/>
                  </a:schemeClr>
                </a:solidFill>
                <a:cs typeface="TH Kodchasal" panose="02000506000000020004"/>
              </a:rPr>
              <a:t>สื่อการสอน</a:t>
            </a:r>
            <a:endParaRPr lang="th-TH" sz="2400" dirty="0">
              <a:solidFill>
                <a:schemeClr val="bg1">
                  <a:lumMod val="50000"/>
                </a:schemeClr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3" y="1779662"/>
            <a:ext cx="2520280" cy="1890211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754658"/>
            <a:ext cx="3096344" cy="4130322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005064"/>
            <a:ext cx="2507684" cy="18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1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352928" cy="4896544"/>
          </a:xfrm>
        </p:spPr>
        <p:txBody>
          <a:bodyPr>
            <a:normAutofit/>
          </a:bodyPr>
          <a:lstStyle/>
          <a:p>
            <a:pPr algn="l"/>
            <a:r>
              <a:rPr lang="th-TH" sz="31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ระยะที่ </a:t>
            </a:r>
            <a:r>
              <a:rPr lang="th-TH" sz="31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๓  </a:t>
            </a:r>
            <a:r>
              <a:rPr lang="th-TH" sz="3100" dirty="0" smtClean="0">
                <a:cs typeface="TH Kodchasal" panose="02000506000000020004"/>
              </a:rPr>
              <a:t>เก็บ</a:t>
            </a:r>
            <a:r>
              <a:rPr lang="th-TH" sz="3100" dirty="0">
                <a:cs typeface="TH Kodchasal" panose="02000506000000020004"/>
              </a:rPr>
              <a:t>ข้อมูล และติดตามการจัดทำสื่อการสอน</a:t>
            </a:r>
            <a:r>
              <a:rPr lang="th-TH" sz="2400" dirty="0" smtClean="0">
                <a:cs typeface="TH Kodchasal" panose="02000506000000020004"/>
              </a:rPr>
              <a:t/>
            </a:r>
            <a:br>
              <a:rPr lang="th-TH" sz="2400" dirty="0" smtClean="0">
                <a:cs typeface="TH Kodchasal" panose="02000506000000020004"/>
              </a:rPr>
            </a:br>
            <a:r>
              <a:rPr lang="th-TH" sz="2400" dirty="0">
                <a:cs typeface="TH Kodchasal" panose="02000506000000020004"/>
              </a:rPr>
              <a:t>	</a:t>
            </a:r>
            <a:r>
              <a:rPr lang="th-TH" sz="2400" dirty="0" smtClean="0">
                <a:cs typeface="TH Kodchasal" panose="02000506000000020004"/>
              </a:rPr>
              <a:t>      </a:t>
            </a:r>
            <a:r>
              <a:rPr lang="th-TH" sz="2400" dirty="0" smtClean="0">
                <a:solidFill>
                  <a:schemeClr val="bg1">
                    <a:lumMod val="50000"/>
                  </a:schemeClr>
                </a:solidFill>
                <a:cs typeface="TH Kodchasal" panose="02000506000000020004"/>
              </a:rPr>
              <a:t>จะดำเนินการในวันที่ ๑๐ สิงหาคม </a:t>
            </a:r>
            <a:r>
              <a:rPr lang="th-TH" sz="2400" dirty="0" smtClean="0">
                <a:solidFill>
                  <a:schemeClr val="bg1">
                    <a:lumMod val="50000"/>
                  </a:schemeClr>
                </a:solidFill>
                <a:cs typeface="TH Kodchasal" panose="02000506000000020004"/>
              </a:rPr>
              <a:t>๒๕๖๑</a:t>
            </a:r>
            <a:br>
              <a:rPr lang="th-TH" sz="2400" dirty="0" smtClean="0">
                <a:solidFill>
                  <a:schemeClr val="bg1">
                    <a:lumMod val="50000"/>
                  </a:schemeClr>
                </a:solidFill>
                <a:cs typeface="TH Kodchasal" panose="02000506000000020004"/>
              </a:rPr>
            </a:br>
            <a:r>
              <a:rPr lang="th-TH" sz="2400" dirty="0" smtClean="0">
                <a:solidFill>
                  <a:schemeClr val="bg1">
                    <a:lumMod val="50000"/>
                  </a:schemeClr>
                </a:solidFill>
                <a:cs typeface="TH Kodchasal" panose="02000506000000020004"/>
              </a:rPr>
              <a:t>	      ณ </a:t>
            </a:r>
            <a:r>
              <a:rPr lang="th-TH" sz="2400" dirty="0">
                <a:solidFill>
                  <a:schemeClr val="bg1">
                    <a:lumMod val="50000"/>
                  </a:schemeClr>
                </a:solidFill>
                <a:cs typeface="TH Kodchasal" panose="02000506000000020004"/>
              </a:rPr>
              <a:t>โรงเรียนตำรวจตระเวนชายแดนบ้านแม่น้ำน้อย ตำบลไทร</a:t>
            </a:r>
            <a:r>
              <a:rPr lang="th-TH" sz="2400" dirty="0" err="1">
                <a:solidFill>
                  <a:schemeClr val="bg1">
                    <a:lumMod val="50000"/>
                  </a:schemeClr>
                </a:solidFill>
                <a:cs typeface="TH Kodchasal" panose="02000506000000020004"/>
              </a:rPr>
              <a:t>โยค</a:t>
            </a:r>
            <a:r>
              <a:rPr lang="th-TH" sz="2400" dirty="0">
                <a:solidFill>
                  <a:schemeClr val="bg1">
                    <a:lumMod val="50000"/>
                  </a:schemeClr>
                </a:solidFill>
                <a:cs typeface="TH Kodchasal" panose="02000506000000020004"/>
              </a:rPr>
              <a:t> </a:t>
            </a:r>
            <a:r>
              <a:rPr lang="th-TH" sz="2400" dirty="0" smtClean="0">
                <a:solidFill>
                  <a:schemeClr val="bg1">
                    <a:lumMod val="50000"/>
                  </a:schemeClr>
                </a:solidFill>
                <a:cs typeface="TH Kodchasal" panose="02000506000000020004"/>
              </a:rPr>
              <a:t/>
            </a:r>
            <a:br>
              <a:rPr lang="th-TH" sz="2400" dirty="0" smtClean="0">
                <a:solidFill>
                  <a:schemeClr val="bg1">
                    <a:lumMod val="50000"/>
                  </a:schemeClr>
                </a:solidFill>
                <a:cs typeface="TH Kodchasal" panose="02000506000000020004"/>
              </a:rPr>
            </a:br>
            <a:r>
              <a:rPr lang="th-TH" sz="2400" dirty="0" smtClean="0">
                <a:solidFill>
                  <a:schemeClr val="bg1">
                    <a:lumMod val="50000"/>
                  </a:schemeClr>
                </a:solidFill>
                <a:cs typeface="TH Kodchasal" panose="02000506000000020004"/>
              </a:rPr>
              <a:t>              </a:t>
            </a:r>
            <a:r>
              <a:rPr lang="th-TH" sz="2400" dirty="0" smtClean="0">
                <a:solidFill>
                  <a:schemeClr val="bg1">
                    <a:lumMod val="50000"/>
                  </a:schemeClr>
                </a:solidFill>
                <a:cs typeface="TH Kodchasal" panose="02000506000000020004"/>
              </a:rPr>
              <a:t>  อำเภอ</a:t>
            </a:r>
            <a:r>
              <a:rPr lang="th-TH" sz="2400" dirty="0">
                <a:solidFill>
                  <a:schemeClr val="bg1">
                    <a:lumMod val="50000"/>
                  </a:schemeClr>
                </a:solidFill>
                <a:cs typeface="TH Kodchasal" panose="02000506000000020004"/>
              </a:rPr>
              <a:t>ไทร</a:t>
            </a:r>
            <a:r>
              <a:rPr lang="th-TH" sz="2400" dirty="0" err="1">
                <a:solidFill>
                  <a:schemeClr val="bg1">
                    <a:lumMod val="50000"/>
                  </a:schemeClr>
                </a:solidFill>
                <a:cs typeface="TH Kodchasal" panose="02000506000000020004"/>
              </a:rPr>
              <a:t>โยค</a:t>
            </a:r>
            <a:r>
              <a:rPr lang="th-TH" sz="2400" dirty="0">
                <a:solidFill>
                  <a:schemeClr val="bg1">
                    <a:lumMod val="50000"/>
                  </a:schemeClr>
                </a:solidFill>
                <a:cs typeface="TH Kodchasal" panose="02000506000000020004"/>
              </a:rPr>
              <a:t> จังหวัดกาญจนบุรี</a:t>
            </a:r>
            <a:r>
              <a:rPr lang="th-TH" sz="2400" dirty="0" smtClean="0">
                <a:solidFill>
                  <a:schemeClr val="bg1">
                    <a:lumMod val="50000"/>
                  </a:schemeClr>
                </a:solidFill>
                <a:cs typeface="TH Kodchasal" panose="02000506000000020004"/>
              </a:rPr>
              <a:t/>
            </a:r>
            <a:br>
              <a:rPr lang="th-TH" sz="2400" dirty="0" smtClean="0">
                <a:solidFill>
                  <a:schemeClr val="bg1">
                    <a:lumMod val="50000"/>
                  </a:schemeClr>
                </a:solidFill>
                <a:cs typeface="TH Kodchasal" panose="02000506000000020004"/>
              </a:rPr>
            </a:br>
            <a:r>
              <a:rPr lang="th-TH" sz="2400" dirty="0">
                <a:solidFill>
                  <a:schemeClr val="bg1">
                    <a:lumMod val="50000"/>
                  </a:schemeClr>
                </a:solidFill>
                <a:cs typeface="TH Kodchasal" panose="02000506000000020004"/>
              </a:rPr>
              <a:t/>
            </a:r>
            <a:br>
              <a:rPr lang="th-TH" sz="2400" dirty="0">
                <a:solidFill>
                  <a:schemeClr val="bg1">
                    <a:lumMod val="50000"/>
                  </a:schemeClr>
                </a:solidFill>
                <a:cs typeface="TH Kodchasal" panose="02000506000000020004"/>
              </a:rPr>
            </a:br>
            <a:r>
              <a:rPr lang="th-TH" sz="31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ระยะที่ </a:t>
            </a:r>
            <a:r>
              <a:rPr lang="th-TH" sz="31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๔  </a:t>
            </a:r>
            <a:r>
              <a:rPr lang="th-TH" sz="31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ติดตามประเมินผล</a:t>
            </a:r>
            <a:r>
              <a:rPr lang="th-TH" sz="3100" dirty="0" smtClean="0">
                <a:solidFill>
                  <a:schemeClr val="bg1">
                    <a:lumMod val="50000"/>
                  </a:schemeClr>
                </a:solidFill>
                <a:cs typeface="TH Kodchasal" panose="02000506000000020004"/>
              </a:rPr>
              <a:t/>
            </a:r>
            <a:br>
              <a:rPr lang="th-TH" sz="3100" dirty="0" smtClean="0">
                <a:solidFill>
                  <a:schemeClr val="bg1">
                    <a:lumMod val="50000"/>
                  </a:schemeClr>
                </a:solidFill>
                <a:cs typeface="TH Kodchasal" panose="02000506000000020004"/>
              </a:rPr>
            </a:br>
            <a:r>
              <a:rPr lang="th-TH" sz="3100" dirty="0" smtClean="0">
                <a:solidFill>
                  <a:schemeClr val="bg1">
                    <a:lumMod val="50000"/>
                  </a:schemeClr>
                </a:solidFill>
                <a:cs typeface="TH Kodchasal" panose="02000506000000020004"/>
              </a:rPr>
              <a:t>	    </a:t>
            </a:r>
            <a:r>
              <a:rPr lang="th-TH" sz="2400" dirty="0" smtClean="0">
                <a:solidFill>
                  <a:schemeClr val="bg1">
                    <a:lumMod val="50000"/>
                  </a:schemeClr>
                </a:solidFill>
                <a:cs typeface="TH Kodchasal" panose="02000506000000020004"/>
              </a:rPr>
              <a:t>จะดำเนินในวันที่ ๓๐ สิงหาคม ๒๕๖๑</a:t>
            </a:r>
            <a:br>
              <a:rPr lang="th-TH" sz="2400" dirty="0" smtClean="0">
                <a:solidFill>
                  <a:schemeClr val="bg1">
                    <a:lumMod val="50000"/>
                  </a:schemeClr>
                </a:solidFill>
                <a:cs typeface="TH Kodchasal" panose="02000506000000020004"/>
              </a:rPr>
            </a:br>
            <a:r>
              <a:rPr lang="th-TH" sz="2400" dirty="0">
                <a:solidFill>
                  <a:schemeClr val="bg1">
                    <a:lumMod val="50000"/>
                  </a:schemeClr>
                </a:solidFill>
                <a:cs typeface="TH Kodchasal" panose="02000506000000020004"/>
              </a:rPr>
              <a:t>	 </a:t>
            </a:r>
            <a:r>
              <a:rPr lang="th-TH" sz="2400" dirty="0" smtClean="0">
                <a:solidFill>
                  <a:schemeClr val="bg1">
                    <a:lumMod val="50000"/>
                  </a:schemeClr>
                </a:solidFill>
                <a:cs typeface="TH Kodchasal" panose="02000506000000020004"/>
              </a:rPr>
              <a:t>    </a:t>
            </a:r>
            <a:r>
              <a:rPr lang="th-TH" sz="2400" dirty="0" smtClean="0">
                <a:solidFill>
                  <a:schemeClr val="bg1">
                    <a:lumMod val="50000"/>
                  </a:schemeClr>
                </a:solidFill>
                <a:cs typeface="TH Kodchasal" panose="02000506000000020004"/>
              </a:rPr>
              <a:t>ณ </a:t>
            </a:r>
            <a:r>
              <a:rPr lang="th-TH" sz="2400" dirty="0" smtClean="0">
                <a:solidFill>
                  <a:schemeClr val="bg1">
                    <a:lumMod val="50000"/>
                  </a:schemeClr>
                </a:solidFill>
                <a:cs typeface="TH Kodchasal" panose="02000506000000020004"/>
              </a:rPr>
              <a:t>โรงเรียน</a:t>
            </a:r>
            <a:r>
              <a:rPr lang="th-TH" sz="2400" dirty="0">
                <a:solidFill>
                  <a:schemeClr val="bg1">
                    <a:lumMod val="50000"/>
                  </a:schemeClr>
                </a:solidFill>
                <a:cs typeface="TH Kodchasal" panose="02000506000000020004"/>
              </a:rPr>
              <a:t>ตำรวจตระเวนชายแดนบ้านแม่น้ำน้อย ตำบลไทร</a:t>
            </a:r>
            <a:r>
              <a:rPr lang="th-TH" sz="2400" dirty="0" err="1">
                <a:solidFill>
                  <a:schemeClr val="bg1">
                    <a:lumMod val="50000"/>
                  </a:schemeClr>
                </a:solidFill>
                <a:cs typeface="TH Kodchasal" panose="02000506000000020004"/>
              </a:rPr>
              <a:t>โยค</a:t>
            </a:r>
            <a:r>
              <a:rPr lang="th-TH" sz="2400" dirty="0">
                <a:solidFill>
                  <a:schemeClr val="bg1">
                    <a:lumMod val="50000"/>
                  </a:schemeClr>
                </a:solidFill>
                <a:cs typeface="TH Kodchasal" panose="02000506000000020004"/>
              </a:rPr>
              <a:t> </a:t>
            </a:r>
            <a:br>
              <a:rPr lang="th-TH" sz="2400" dirty="0">
                <a:solidFill>
                  <a:schemeClr val="bg1">
                    <a:lumMod val="50000"/>
                  </a:schemeClr>
                </a:solidFill>
                <a:cs typeface="TH Kodchasal" panose="02000506000000020004"/>
              </a:rPr>
            </a:br>
            <a:r>
              <a:rPr lang="th-TH" sz="2400" dirty="0" smtClean="0">
                <a:solidFill>
                  <a:schemeClr val="bg1">
                    <a:lumMod val="50000"/>
                  </a:schemeClr>
                </a:solidFill>
                <a:cs typeface="TH Kodchasal" panose="02000506000000020004"/>
              </a:rPr>
              <a:t>	     </a:t>
            </a:r>
            <a:r>
              <a:rPr lang="th-TH" sz="2400" dirty="0" smtClean="0">
                <a:solidFill>
                  <a:schemeClr val="bg1">
                    <a:lumMod val="50000"/>
                  </a:schemeClr>
                </a:solidFill>
                <a:cs typeface="TH Kodchasal" panose="02000506000000020004"/>
              </a:rPr>
              <a:t>อำเภอ</a:t>
            </a:r>
            <a:r>
              <a:rPr lang="th-TH" sz="2400" dirty="0">
                <a:solidFill>
                  <a:schemeClr val="bg1">
                    <a:lumMod val="50000"/>
                  </a:schemeClr>
                </a:solidFill>
                <a:cs typeface="TH Kodchasal" panose="02000506000000020004"/>
              </a:rPr>
              <a:t>ไทร</a:t>
            </a:r>
            <a:r>
              <a:rPr lang="th-TH" sz="2400" dirty="0" err="1">
                <a:solidFill>
                  <a:schemeClr val="bg1">
                    <a:lumMod val="50000"/>
                  </a:schemeClr>
                </a:solidFill>
                <a:cs typeface="TH Kodchasal" panose="02000506000000020004"/>
              </a:rPr>
              <a:t>โยค</a:t>
            </a:r>
            <a:r>
              <a:rPr lang="th-TH" sz="2400" dirty="0">
                <a:solidFill>
                  <a:schemeClr val="bg1">
                    <a:lumMod val="50000"/>
                  </a:schemeClr>
                </a:solidFill>
                <a:cs typeface="TH Kodchasal" panose="02000506000000020004"/>
              </a:rPr>
              <a:t> จังหวัดกาญจนบุรี</a:t>
            </a:r>
            <a:endParaRPr lang="th-TH" sz="2400" dirty="0">
              <a:solidFill>
                <a:schemeClr val="bg1">
                  <a:lumMod val="50000"/>
                </a:schemeClr>
              </a:solidFill>
              <a:latin typeface="TH Kodchasal" panose="02000506000000020004" pitchFamily="2" charset="-34"/>
              <a:cs typeface="TH Kodchasal" panose="02000506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331429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708920"/>
            <a:ext cx="8424936" cy="1658615"/>
          </a:xfrm>
        </p:spPr>
        <p:txBody>
          <a:bodyPr>
            <a:normAutofit fontScale="90000"/>
          </a:bodyPr>
          <a:lstStyle/>
          <a:p>
            <a:pPr algn="l"/>
            <a:r>
              <a:rPr lang="th-TH" sz="3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ตัวชี้วัดผลสำเร็จของโครงการ </a:t>
            </a:r>
            <a:r>
              <a:rPr lang="en-US" sz="31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/>
            </a:r>
            <a:br>
              <a:rPr lang="en-US" sz="31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</a:br>
            <a:r>
              <a:rPr lang="th-TH" sz="27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ตัวชี้วัดระดับผลลัพธ์</a:t>
            </a:r>
            <a:r>
              <a:rPr lang="en-US" sz="27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/>
            </a:r>
            <a:br>
              <a:rPr lang="en-US" sz="27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</a:br>
            <a:r>
              <a:rPr lang="th-TH" sz="2700" dirty="0" smtClean="0">
                <a:solidFill>
                  <a:schemeClr val="bg1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- </a:t>
            </a:r>
            <a:r>
              <a:rPr lang="th-TH" sz="2400" dirty="0" smtClean="0">
                <a:solidFill>
                  <a:schemeClr val="bg1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จำนวนผู้เข้าร่วมโครงการฯ </a:t>
            </a:r>
            <a:r>
              <a:rPr lang="th-TH" sz="2400" b="1" dirty="0" smtClean="0">
                <a:solidFill>
                  <a:schemeClr val="bg1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จำนวน ๑๐ คน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/>
            </a:r>
            <a:b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</a:br>
            <a:r>
              <a:rPr lang="th-TH" sz="2700" dirty="0" smtClean="0">
                <a:solidFill>
                  <a:schemeClr val="bg1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-</a:t>
            </a:r>
            <a:r>
              <a:rPr lang="th-TH" sz="2400" dirty="0" smtClean="0">
                <a:solidFill>
                  <a:schemeClr val="bg1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ความพึงพอใจของผู้เข้าร่วมโครงการ</a:t>
            </a:r>
            <a:r>
              <a:rPr lang="th-TH" sz="2400" b="1" dirty="0" smtClean="0">
                <a:solidFill>
                  <a:schemeClr val="bg1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ร้อยละ ๘๕ </a:t>
            </a:r>
            <a:r>
              <a:rPr lang="th-TH" sz="2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/>
            </a:r>
            <a:br>
              <a:rPr lang="th-TH" sz="2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</a:br>
            <a:r>
              <a:rPr lang="th-TH" sz="2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 </a:t>
            </a:r>
            <a:r>
              <a:rPr lang="en-US" sz="31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/>
            </a:r>
            <a:br>
              <a:rPr lang="en-US" sz="31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</a:br>
            <a:r>
              <a:rPr lang="th-TH" sz="27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วิธีการประเมินผล</a:t>
            </a:r>
            <a:r>
              <a:rPr lang="en-US" sz="31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/>
            </a:r>
            <a:br>
              <a:rPr lang="en-US" sz="31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</a:br>
            <a:r>
              <a:rPr lang="th-TH" sz="2700" dirty="0" smtClean="0">
                <a:solidFill>
                  <a:schemeClr val="bg1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-</a:t>
            </a:r>
            <a:r>
              <a:rPr lang="th-TH" sz="3100" dirty="0" smtClean="0">
                <a:solidFill>
                  <a:schemeClr val="bg1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2400" dirty="0" smtClean="0">
                <a:solidFill>
                  <a:schemeClr val="bg1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สังเกตจากความสนใจของผู้เข้าร่วมโครงการตลอดระยะเวลาอบรม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/>
            </a:r>
            <a:b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</a:br>
            <a:r>
              <a:rPr lang="th-TH" sz="2700" dirty="0" smtClean="0">
                <a:solidFill>
                  <a:schemeClr val="bg1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-</a:t>
            </a:r>
            <a:r>
              <a:rPr lang="th-TH" sz="2400" dirty="0" smtClean="0">
                <a:solidFill>
                  <a:schemeClr val="bg1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ประเมินจากแบบสอบถาม</a:t>
            </a:r>
            <a:r>
              <a:rPr lang="en-US" sz="24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/>
            </a:r>
            <a:br>
              <a:rPr lang="en-US" sz="24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</a:br>
            <a:r>
              <a:rPr lang="th-TH" sz="3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ผลที่คาดว่าจะได้รับ</a:t>
            </a:r>
            <a:r>
              <a:rPr lang="en-US" sz="34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/>
            </a:r>
            <a:br>
              <a:rPr lang="en-US" sz="34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</a:br>
            <a:r>
              <a:rPr lang="th-TH" sz="2700" dirty="0" smtClean="0">
                <a:solidFill>
                  <a:schemeClr val="bg1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1. </a:t>
            </a:r>
            <a:r>
              <a:rPr lang="th-TH" sz="2400" dirty="0" smtClean="0">
                <a:solidFill>
                  <a:schemeClr val="bg1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ครูมีแนวทางในการในการจัดทำสื่อการสอน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/>
            </a:r>
            <a:b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</a:br>
            <a:r>
              <a:rPr lang="th-TH" sz="2400" dirty="0" smtClean="0">
                <a:solidFill>
                  <a:schemeClr val="bg1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2. ได้สื่อการสอนในรูปแบบที่ทันสมัยทำให้นักเรียนสนใจในการเรียนเพิ่มมากขึ้น</a:t>
            </a:r>
            <a:r>
              <a:rPr lang="en-US" sz="24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/>
            </a:r>
            <a:br>
              <a:rPr lang="en-US" sz="24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</a:br>
            <a:r>
              <a:rPr lang="en-US" sz="31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 </a:t>
            </a:r>
            <a:r>
              <a:rPr lang="en-US" sz="31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/>
            </a:r>
            <a:br>
              <a:rPr lang="en-US" sz="31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</a:br>
            <a:endParaRPr lang="th-TH" sz="34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2049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RMUTP-PowerPoint-Templates</Template>
  <TotalTime>963</TotalTime>
  <Words>88</Words>
  <Application>Microsoft Office PowerPoint</Application>
  <PresentationFormat>On-screen Show (4:3)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DB Chidlom X Bold</vt:lpstr>
      <vt:lpstr>DB Chidlom X Medium</vt:lpstr>
      <vt:lpstr>TH Kodchasal</vt:lpstr>
      <vt:lpstr>Office Theme</vt:lpstr>
      <vt:lpstr>PowerPoint Presentation</vt:lpstr>
      <vt:lpstr>โครงการการใช้ระบบสารสนเทศในการพัฒนาสื่อการสอน ณ  โรงเรียนตำรวจตระเวนชายแดนบ้านแม่น้ำน้อย ตำบลไทรโยค อำเภอไทรโยค จังหวัดกาญจนบุรี</vt:lpstr>
      <vt:lpstr>PowerPoint Presentation</vt:lpstr>
      <vt:lpstr>โครงการ กิจกรรมที่ดำเนินการ</vt:lpstr>
      <vt:lpstr>ระยะที่ ๑ สำรวจพื้นที่ และเตรียมความพร้อมระบบสารสนเทศ     สำรวจพื้นที่ มอบสื่อคอมพิวเตอร์พร้อมติดตั้งสาย เพื่อใช้งานระบบ </vt:lpstr>
      <vt:lpstr>ระยะที่ ๒  ให้ความรู้ในการจัดทำสื่อการสอน        สอนการใช้โปรแกรม LAN Microsoft Publisher เพื่อใช้ใน การทำสื่อการสอนสิ่งพิมพ์ชนิดต่างๆ</vt:lpstr>
      <vt:lpstr>ระยะที่ ๒  ให้ความรู้ในการจัดทำสื่อการสอน        สอนการพับกระดาษและประดิษฐ์ลวดลายกระดาษเพื่อเพิ่มความน่าสนใจของสื่อการสอน</vt:lpstr>
      <vt:lpstr>ระยะที่ ๓  เก็บข้อมูล และติดตามการจัดทำสื่อการสอน        จะดำเนินการในวันที่ ๑๐ สิงหาคม ๒๕๖๑        ณ โรงเรียนตำรวจตระเวนชายแดนบ้านแม่น้ำน้อย ตำบลไทรโยค                  อำเภอไทรโยค จังหวัดกาญจนบุรี  ระยะที่ ๔  ติดตามประเมินผล      จะดำเนินในวันที่ ๓๐ สิงหาคม ๒๕๖๑       ณ โรงเรียนตำรวจตระเวนชายแดนบ้านแม่น้ำน้อย ตำบลไทรโยค        อำเภอไทรโยค จังหวัดกาญจนบุรี</vt:lpstr>
      <vt:lpstr>ตัวชี้วัดผลสำเร็จของโครงการ  ตัวชี้วัดระดับผลลัพธ์ - จำนวนผู้เข้าร่วมโครงการฯ จำนวน ๑๐ คน - ความพึงพอใจของผู้เข้าร่วมโครงการ ร้อยละ ๘๕     วิธีการประเมินผล - สังเกตจากความสนใจของผู้เข้าร่วมโครงการตลอดระยะเวลาอบรม - ประเมินจากแบบสอบถาม ผลที่คาดว่าจะได้รับ 1. ครูมีแนวทางในการในการจัดทำสื่อการสอน 2. ได้สื่อการสอนในรูปแบบที่ทันสมัยทำให้นักเรียนสนใจในการเรียนเพิ่มมากขึ้น   </vt:lpstr>
      <vt:lpstr>ภาพกิจกรรม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Lenovo_11</dc:creator>
  <cp:lastModifiedBy>Lenovo</cp:lastModifiedBy>
  <cp:revision>41</cp:revision>
  <dcterms:created xsi:type="dcterms:W3CDTF">2017-07-11T04:34:35Z</dcterms:created>
  <dcterms:modified xsi:type="dcterms:W3CDTF">2018-08-02T07:50:17Z</dcterms:modified>
</cp:coreProperties>
</file>